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6" r:id="rId3"/>
    <p:sldId id="257" r:id="rId4"/>
    <p:sldId id="277" r:id="rId5"/>
    <p:sldId id="266" r:id="rId6"/>
    <p:sldId id="259" r:id="rId7"/>
    <p:sldId id="267" r:id="rId8"/>
    <p:sldId id="265" r:id="rId9"/>
    <p:sldId id="269" r:id="rId10"/>
    <p:sldId id="260" r:id="rId11"/>
    <p:sldId id="278" r:id="rId12"/>
    <p:sldId id="258" r:id="rId13"/>
    <p:sldId id="268" r:id="rId14"/>
    <p:sldId id="270" r:id="rId15"/>
    <p:sldId id="261" r:id="rId16"/>
    <p:sldId id="273" r:id="rId17"/>
    <p:sldId id="274" r:id="rId18"/>
    <p:sldId id="262" r:id="rId19"/>
    <p:sldId id="272" r:id="rId20"/>
    <p:sldId id="279" r:id="rId21"/>
    <p:sldId id="280" r:id="rId22"/>
    <p:sldId id="264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650"/>
  </p:normalViewPr>
  <p:slideViewPr>
    <p:cSldViewPr snapToGrid="0">
      <p:cViewPr varScale="1">
        <p:scale>
          <a:sx n="143" d="100"/>
          <a:sy n="143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0B508-C21D-7945-99E0-78B731A89433}" type="datetimeFigureOut">
              <a:rPr lang="en-US" smtClean="0"/>
              <a:t>10/22/22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E5356-4142-AD4D-BCDC-B9D5D9F09F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36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E5356-4142-AD4D-BCDC-B9D5D9F09FC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28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E5356-4142-AD4D-BCDC-B9D5D9F09FC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60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E5356-4142-AD4D-BCDC-B9D5D9F09FC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7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E5356-4142-AD4D-BCDC-B9D5D9F09FC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85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E5356-4142-AD4D-BCDC-B9D5D9F09FC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18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E5356-4142-AD4D-BCDC-B9D5D9F09FC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28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// Coaching Overlay</a:t>
            </a:r>
          </a:p>
          <a:p>
            <a:r>
              <a:rPr lang="en-US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// People occlusion</a:t>
            </a:r>
          </a:p>
          <a:p>
            <a:r>
              <a:rPr lang="en-US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// Environment occlusion</a:t>
            </a:r>
          </a:p>
          <a:p>
            <a:r>
              <a:rPr lang="en-US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// Reality composer behaviors</a:t>
            </a:r>
          </a:p>
          <a:p>
            <a:r>
              <a:rPr lang="en-US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// Matrix Transformations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E5356-4142-AD4D-BCDC-B9D5D9F09FC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539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4EFC-E07B-872B-9C48-1B64FF2F2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C13AC-92CA-3D54-D1C7-99487C059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9A6CE-FE29-EB16-8197-B270E327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F9685-0F6F-CF98-4687-07E4A507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56DA8-ADF0-FDE1-0DFE-1AB435B4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E2E8-0B3B-D596-AD15-C41E7A3A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78387-9502-928B-ECC9-785C632DF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EBD79-06F6-143C-3279-9D1C48D4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294C1-74D0-D850-CE2F-F11EB3EC1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D64AB-75B5-D80E-E9DA-5BCB4A15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24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7A3AC-917E-8988-A802-B57B68E86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BF4FC-315E-FCB5-D369-CBDF815E9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B29D9-4D25-B3D9-35F9-AD7E60C0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2C378-84B0-DFF9-9EE8-095DD044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1864C-628D-FC24-71FF-02D0B143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4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1A00-340A-A7BE-CBC9-1C9AA907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F1B6F-35E3-8F78-41C0-472EFC2B6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54E2F-4775-2529-FF63-396BF096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A2110-1C41-D8A4-CC48-8B3B1D94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8572D-DCBA-3844-3647-2A6C557C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4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3A43-FC95-3A7E-7B2E-7D578567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F184F-5AEF-6902-7732-BAC6382C7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894A2-EF33-0FB9-1ABB-C63CE8B3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91668-11B5-3048-B06B-03A857A72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FF8DA-62EF-3A64-EA99-7A02E7B2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8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222A-95E2-E5DD-4611-BB78992F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D8033-91A3-B673-478E-ED06B7BFF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C3E2D-4F47-11B9-D4CD-5B4F4267A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2BCEA-F49A-88BF-F8ED-9CC076A5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DBC50-684D-2F29-A650-97682F08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FB82A-82E0-05FC-11CE-826C5B5A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8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633A-B85A-6A97-05C1-F8E1E8A4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8F0E-90FA-C421-98BD-CDC25099F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3A9A3-44D5-D7ED-AE49-DFE80E6EC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C933F-7669-484D-8BF7-287786C59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AF8E3-5BD7-25A4-699E-277B40E22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1018E1-9E54-16EC-75E4-C02DE61A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819245-AFBE-47D6-3BD5-AD9B25C3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51DE2-2525-C5B2-8097-B9BD75B3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3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0185-D3C2-F566-0AEE-3B393D3B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AA687D-029A-AB5D-51E9-45C8B3E9B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BAC9E-279A-42CE-E53B-2553A2FA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C84EF-51ED-17AD-DAE9-F7980AD0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5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C14AB-AEB8-FE83-C5EF-3C8BC680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BAF06-CA09-F26A-C2CE-4155ED5E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F9F9F-676D-5753-9FD0-944AA96B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81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6760-D124-E241-14A4-8A9BFDE0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35850-A116-CBF5-0C52-15E6C7202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2E0E7-0EF7-D0DF-F63C-0BD72A852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388C4-7AAF-8D9A-4821-374B2166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D8970-B0AE-C75B-FD81-C2E9C8812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A15E0-07AC-A9CA-7036-F5351B03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19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71EE-AFC7-127A-CF2B-DCE0D392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1E2CC-D24A-5C1C-6053-78423A4A3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E9DAF-7070-F43D-7340-ABCBED6F6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D526C-E07E-1763-6AA7-2DEF233F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E7465-0DB7-6656-8B46-4A390294E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C4F5A-4A3A-4644-D8DB-A79EA2D5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0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46252-A6F9-95CF-E84B-E96F4BAA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72B14-EE7E-1CB2-197A-317DB9832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A688C-DC51-1AE3-1204-67AAA0058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7D31-FAD5-E04B-814B-FFE250068677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2EB95-6F95-ABA3-7F1D-D5178058D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6C5E7-1E11-3B12-446D-46AED475B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9BD4-45AF-3340-A2CC-0E3A65FABA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8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technofaq.org/posts/2017/06/4-mind-blowing-things-you-can-do-with-augmented-reality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32CFF2D-39B3-BAEB-5C71-8FE9426A82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654F3-8909-052A-D33B-84C5E6A1B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i="0" dirty="0">
                <a:solidFill>
                  <a:srgbClr val="FFFFFF"/>
                </a:solidFill>
                <a:effectLst/>
                <a:latin typeface="Graphik Meetup"/>
              </a:rPr>
              <a:t>Developing Augmented Reality Experiences with ARKit 6</a:t>
            </a:r>
          </a:p>
        </p:txBody>
      </p:sp>
    </p:spTree>
    <p:extLst>
      <p:ext uri="{BB962C8B-B14F-4D97-AF65-F5344CB8AC3E}">
        <p14:creationId xmlns:p14="http://schemas.microsoft.com/office/powerpoint/2010/main" val="126602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F9EE-E517-F3A4-0EF8-F5CE5D22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7446"/>
          </a:xfrm>
        </p:spPr>
        <p:txBody>
          <a:bodyPr/>
          <a:lstStyle/>
          <a:p>
            <a:pPr lvl="1"/>
            <a:r>
              <a:rPr lang="en-US" dirty="0"/>
              <a:t>Transforms – Translate, Rotate, Scale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191F31-6D33-4918-706F-DFAE86027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66" y="1652775"/>
            <a:ext cx="10936468" cy="355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57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BB9B7B-BEE2-B042-39DC-08B5DFB9883E}"/>
              </a:ext>
            </a:extLst>
          </p:cNvPr>
          <p:cNvSpPr/>
          <p:nvPr/>
        </p:nvSpPr>
        <p:spPr>
          <a:xfrm>
            <a:off x="941135" y="-15697"/>
            <a:ext cx="1889760" cy="6889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12" descr="3D translation matrix">
            <a:extLst>
              <a:ext uri="{FF2B5EF4-FFF2-40B4-BE49-F238E27FC236}">
                <a16:creationId xmlns:a16="http://schemas.microsoft.com/office/drawing/2014/main" id="{10292F01-9C64-280C-D102-05224A25B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137" y="98467"/>
            <a:ext cx="5273709" cy="215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3D scaling matrix">
            <a:extLst>
              <a:ext uri="{FF2B5EF4-FFF2-40B4-BE49-F238E27FC236}">
                <a16:creationId xmlns:a16="http://schemas.microsoft.com/office/drawing/2014/main" id="{5C6B6B5C-9D7A-6F54-9C92-10335D75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926" y="2367704"/>
            <a:ext cx="4548129" cy="193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nter image description here">
            <a:extLst>
              <a:ext uri="{FF2B5EF4-FFF2-40B4-BE49-F238E27FC236}">
                <a16:creationId xmlns:a16="http://schemas.microsoft.com/office/drawing/2014/main" id="{4CD23218-103C-9ABD-5A3C-256721C9DB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3" r="20033"/>
          <a:stretch/>
        </p:blipFill>
        <p:spPr bwMode="auto">
          <a:xfrm>
            <a:off x="3745138" y="4419891"/>
            <a:ext cx="5273709" cy="20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B04D8-736B-C373-025D-BCAF8422AFC9}"/>
              </a:ext>
            </a:extLst>
          </p:cNvPr>
          <p:cNvSpPr txBox="1"/>
          <p:nvPr/>
        </p:nvSpPr>
        <p:spPr>
          <a:xfrm>
            <a:off x="729568" y="804755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84C8-D506-DC78-7FBE-59DF0CA2AAB6}"/>
              </a:ext>
            </a:extLst>
          </p:cNvPr>
          <p:cNvSpPr txBox="1"/>
          <p:nvPr/>
        </p:nvSpPr>
        <p:spPr>
          <a:xfrm>
            <a:off x="729568" y="2947754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7E394-2EF7-5C5B-F7F9-71C256A275C0}"/>
              </a:ext>
            </a:extLst>
          </p:cNvPr>
          <p:cNvSpPr txBox="1"/>
          <p:nvPr/>
        </p:nvSpPr>
        <p:spPr>
          <a:xfrm>
            <a:off x="729568" y="5090754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Rotation</a:t>
            </a:r>
          </a:p>
        </p:txBody>
      </p:sp>
      <p:pic>
        <p:nvPicPr>
          <p:cNvPr id="15364" name="Picture 4" descr="John C Reilly GIFs | Tenor">
            <a:extLst>
              <a:ext uri="{FF2B5EF4-FFF2-40B4-BE49-F238E27FC236}">
                <a16:creationId xmlns:a16="http://schemas.microsoft.com/office/drawing/2014/main" id="{429DA59A-836D-6F70-5C73-7286471FC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494" y="2257194"/>
            <a:ext cx="27940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97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702B-0C9D-09C9-A9C1-B8B5ACAD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 1 :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1CE6-B242-EC77-830D-11971B8A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Create your first RealityKit experience!</a:t>
            </a:r>
          </a:p>
          <a:p>
            <a:r>
              <a:rPr lang="en-US" dirty="0">
                <a:solidFill>
                  <a:schemeClr val="bg1"/>
                </a:solidFill>
              </a:rPr>
              <a:t>Using Reality Composer</a:t>
            </a:r>
          </a:p>
          <a:p>
            <a:r>
              <a:rPr lang="en-US" dirty="0">
                <a:solidFill>
                  <a:schemeClr val="bg1"/>
                </a:solidFill>
              </a:rPr>
              <a:t>Working with AnchorEntity and ModelEntity</a:t>
            </a:r>
          </a:p>
          <a:p>
            <a:r>
              <a:rPr lang="en-US" dirty="0">
                <a:solidFill>
                  <a:schemeClr val="bg1"/>
                </a:solidFill>
              </a:rPr>
              <a:t>Using the ARWorldTrackingConfig</a:t>
            </a:r>
          </a:p>
        </p:txBody>
      </p:sp>
    </p:spTree>
    <p:extLst>
      <p:ext uri="{BB962C8B-B14F-4D97-AF65-F5344CB8AC3E}">
        <p14:creationId xmlns:p14="http://schemas.microsoft.com/office/powerpoint/2010/main" val="1692124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Diagram showing the components present in the base entity class, as well">
            <a:extLst>
              <a:ext uri="{FF2B5EF4-FFF2-40B4-BE49-F238E27FC236}">
                <a16:creationId xmlns:a16="http://schemas.microsoft.com/office/drawing/2014/main" id="{3C1B54A5-6110-BA4B-2733-53F7D6993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0"/>
            <a:ext cx="9737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735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6032-1B7E-94B9-DD6A-4E4BB66A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AnchorEntity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CBCB5-CB79-792D-76E9-BA9787F4126F}"/>
              </a:ext>
            </a:extLst>
          </p:cNvPr>
          <p:cNvSpPr txBox="1"/>
          <p:nvPr/>
        </p:nvSpPr>
        <p:spPr>
          <a:xfrm>
            <a:off x="838199" y="1690688"/>
            <a:ext cx="93546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ARAnchor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helps implement 10 ARKit anchors, including ARGeoAnchor and ARAppClipCodeAnchor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body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camera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face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image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object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plane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world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raycastResult</a:t>
            </a:r>
          </a:p>
        </p:txBody>
      </p:sp>
    </p:spTree>
    <p:extLst>
      <p:ext uri="{BB962C8B-B14F-4D97-AF65-F5344CB8AC3E}">
        <p14:creationId xmlns:p14="http://schemas.microsoft.com/office/powerpoint/2010/main" val="91038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B783-AAD7-E78A-52B7-541A1A1C3A6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 2: Some new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81EB-C5C2-79E4-BDEF-5B50CD58FE8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Handling user input</a:t>
            </a:r>
          </a:p>
          <a:p>
            <a:r>
              <a:rPr lang="en-US" dirty="0">
                <a:solidFill>
                  <a:schemeClr val="bg1"/>
                </a:solidFill>
              </a:rPr>
              <a:t>Hit-test / Ray casting</a:t>
            </a:r>
          </a:p>
          <a:p>
            <a:r>
              <a:rPr lang="en-US" dirty="0">
                <a:solidFill>
                  <a:schemeClr val="bg1"/>
                </a:solidFill>
              </a:rPr>
              <a:t>4k video (iOS 16, ARKit 6)</a:t>
            </a:r>
          </a:p>
          <a:p>
            <a:r>
              <a:rPr lang="en-US" dirty="0">
                <a:solidFill>
                  <a:schemeClr val="bg1"/>
                </a:solidFill>
              </a:rPr>
              <a:t>High resolution capture (iOS 16, ARKit 6)</a:t>
            </a:r>
          </a:p>
          <a:p>
            <a:r>
              <a:rPr lang="en-US" dirty="0">
                <a:solidFill>
                  <a:schemeClr val="bg1"/>
                </a:solidFill>
              </a:rPr>
              <a:t>HDR (iOS 16, ARKit 6)</a:t>
            </a:r>
          </a:p>
          <a:p>
            <a:r>
              <a:rPr lang="en-US" dirty="0">
                <a:solidFill>
                  <a:schemeClr val="bg1"/>
                </a:solidFill>
              </a:rPr>
              <a:t>Session Delegate</a:t>
            </a:r>
          </a:p>
          <a:p>
            <a:r>
              <a:rPr lang="en-US" dirty="0">
                <a:solidFill>
                  <a:schemeClr val="bg1"/>
                </a:solidFill>
              </a:rPr>
              <a:t>Debugging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381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192FFC-183A-3774-4EF5-09329B533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402" y="492438"/>
            <a:ext cx="7342752" cy="5998630"/>
          </a:xfrm>
        </p:spPr>
      </p:pic>
    </p:spTree>
    <p:extLst>
      <p:ext uri="{BB962C8B-B14F-4D97-AF65-F5344CB8AC3E}">
        <p14:creationId xmlns:p14="http://schemas.microsoft.com/office/powerpoint/2010/main" val="35003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ay Tracing | NVIDIA Developer">
            <a:extLst>
              <a:ext uri="{FF2B5EF4-FFF2-40B4-BE49-F238E27FC236}">
                <a16:creationId xmlns:a16="http://schemas.microsoft.com/office/drawing/2014/main" id="{DE7EE7CB-8F44-9510-D77E-B8830615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646" y="471246"/>
            <a:ext cx="8996502" cy="59155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8B8D02-829C-E89F-E8C6-E25A6627E026}"/>
              </a:ext>
            </a:extLst>
          </p:cNvPr>
          <p:cNvSpPr/>
          <p:nvPr/>
        </p:nvSpPr>
        <p:spPr>
          <a:xfrm>
            <a:off x="941135" y="-15697"/>
            <a:ext cx="1889760" cy="6889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Ray casting</a:t>
            </a:r>
          </a:p>
        </p:txBody>
      </p:sp>
    </p:spTree>
    <p:extLst>
      <p:ext uri="{BB962C8B-B14F-4D97-AF65-F5344CB8AC3E}">
        <p14:creationId xmlns:p14="http://schemas.microsoft.com/office/powerpoint/2010/main" val="3957214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797E-E80A-27F9-6384-03B37671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 3: Occlusion &amp; Transforms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5D13-3D8D-348E-0661-FC0B038A8C3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People Occlusion</a:t>
            </a:r>
          </a:p>
          <a:p>
            <a:r>
              <a:rPr lang="en-US" dirty="0">
                <a:solidFill>
                  <a:schemeClr val="bg1"/>
                </a:solidFill>
              </a:rPr>
              <a:t>Translate, Rotate and Scale with transformation matrices</a:t>
            </a:r>
          </a:p>
          <a:p>
            <a:r>
              <a:rPr lang="en-US" dirty="0">
                <a:solidFill>
                  <a:schemeClr val="bg1"/>
                </a:solidFill>
              </a:rPr>
              <a:t>Behaviors in Reality Composer</a:t>
            </a:r>
          </a:p>
          <a:p>
            <a:r>
              <a:rPr lang="en-US" dirty="0">
                <a:solidFill>
                  <a:schemeClr val="bg1"/>
                </a:solidFill>
              </a:rPr>
              <a:t>Coaching Overlay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611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A73D-2EF7-FE4E-E564-322DC323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</a:t>
            </a:r>
          </a:p>
        </p:txBody>
      </p:sp>
      <p:pic>
        <p:nvPicPr>
          <p:cNvPr id="11268" name="Picture 4" descr="ARKit 3 brings more power to Apple's Augmented Reality">
            <a:extLst>
              <a:ext uri="{FF2B5EF4-FFF2-40B4-BE49-F238E27FC236}">
                <a16:creationId xmlns:a16="http://schemas.microsoft.com/office/drawing/2014/main" id="{EE4C1B9B-CA6A-2B76-6C4B-36C08E3D9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63" y="1349900"/>
            <a:ext cx="8382001" cy="55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90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46" name="Rectangle 13318">
            <a:extLst>
              <a:ext uri="{FF2B5EF4-FFF2-40B4-BE49-F238E27FC236}">
                <a16:creationId xmlns:a16="http://schemas.microsoft.com/office/drawing/2014/main" id="{1A1F4363-ED34-490E-81D7-49B1643CE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48" name="Rectangle 1332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49" name="Rectangle 13322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350" name="Group 13324">
            <a:extLst>
              <a:ext uri="{FF2B5EF4-FFF2-40B4-BE49-F238E27FC236}">
                <a16:creationId xmlns:a16="http://schemas.microsoft.com/office/drawing/2014/main" id="{6E00B104-DE00-42AE-B339-80E3E7887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3326" name="Rectangle 64">
              <a:extLst>
                <a:ext uri="{FF2B5EF4-FFF2-40B4-BE49-F238E27FC236}">
                  <a16:creationId xmlns:a16="http://schemas.microsoft.com/office/drawing/2014/main" id="{54F3FC8F-7FE1-4577-9C6C-7D71612E2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51" name="Rectangle 66">
              <a:extLst>
                <a:ext uri="{FF2B5EF4-FFF2-40B4-BE49-F238E27FC236}">
                  <a16:creationId xmlns:a16="http://schemas.microsoft.com/office/drawing/2014/main" id="{D75DE961-5CBB-41E4-B8E2-3F4EB53E4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28" name="Rectangle 64">
              <a:extLst>
                <a:ext uri="{FF2B5EF4-FFF2-40B4-BE49-F238E27FC236}">
                  <a16:creationId xmlns:a16="http://schemas.microsoft.com/office/drawing/2014/main" id="{5106C17D-476A-408A-993D-EB08BF072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52" name="Rectangle 66">
              <a:extLst>
                <a:ext uri="{FF2B5EF4-FFF2-40B4-BE49-F238E27FC236}">
                  <a16:creationId xmlns:a16="http://schemas.microsoft.com/office/drawing/2014/main" id="{2485BA6D-C455-4304-B621-3E7455A14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53" name="Rectangle 64">
              <a:extLst>
                <a:ext uri="{FF2B5EF4-FFF2-40B4-BE49-F238E27FC236}">
                  <a16:creationId xmlns:a16="http://schemas.microsoft.com/office/drawing/2014/main" id="{1FEF0C54-FB60-4694-8974-55CE8953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54" name="Rectangle 66">
              <a:extLst>
                <a:ext uri="{FF2B5EF4-FFF2-40B4-BE49-F238E27FC236}">
                  <a16:creationId xmlns:a16="http://schemas.microsoft.com/office/drawing/2014/main" id="{B1310F19-3735-4B06-9DAC-5D31DEC37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55" name="Rectangle 64">
              <a:extLst>
                <a:ext uri="{FF2B5EF4-FFF2-40B4-BE49-F238E27FC236}">
                  <a16:creationId xmlns:a16="http://schemas.microsoft.com/office/drawing/2014/main" id="{9F8E2E70-4946-42A5-A6CB-D212EF31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56" name="Rectangle 66">
              <a:extLst>
                <a:ext uri="{FF2B5EF4-FFF2-40B4-BE49-F238E27FC236}">
                  <a16:creationId xmlns:a16="http://schemas.microsoft.com/office/drawing/2014/main" id="{CB127BE0-971B-4151-A6BE-1E7D646DD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57" name="Rectangle 64">
              <a:extLst>
                <a:ext uri="{FF2B5EF4-FFF2-40B4-BE49-F238E27FC236}">
                  <a16:creationId xmlns:a16="http://schemas.microsoft.com/office/drawing/2014/main" id="{F977815D-8B96-4A04-9D7C-CC6019BEB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35" name="Rectangle 66">
              <a:extLst>
                <a:ext uri="{FF2B5EF4-FFF2-40B4-BE49-F238E27FC236}">
                  <a16:creationId xmlns:a16="http://schemas.microsoft.com/office/drawing/2014/main" id="{1324B8FD-3A1E-4A9F-9E77-E2A7B46A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36" name="Rectangle 64">
              <a:extLst>
                <a:ext uri="{FF2B5EF4-FFF2-40B4-BE49-F238E27FC236}">
                  <a16:creationId xmlns:a16="http://schemas.microsoft.com/office/drawing/2014/main" id="{2D9C4E17-B5D3-4904-BF9B-F5E0390DF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37" name="Rectangle 66">
              <a:extLst>
                <a:ext uri="{FF2B5EF4-FFF2-40B4-BE49-F238E27FC236}">
                  <a16:creationId xmlns:a16="http://schemas.microsoft.com/office/drawing/2014/main" id="{6B0A091D-F416-4BB5-8655-DA045B167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38" name="Rectangle 64">
              <a:extLst>
                <a:ext uri="{FF2B5EF4-FFF2-40B4-BE49-F238E27FC236}">
                  <a16:creationId xmlns:a16="http://schemas.microsoft.com/office/drawing/2014/main" id="{74279B3E-08FB-4407-99C5-A265D0DAB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39" name="Rectangle 66">
              <a:extLst>
                <a:ext uri="{FF2B5EF4-FFF2-40B4-BE49-F238E27FC236}">
                  <a16:creationId xmlns:a16="http://schemas.microsoft.com/office/drawing/2014/main" id="{8602C7E2-B6C3-4A15-B9C6-8F147D0C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40" name="Rectangle 64">
              <a:extLst>
                <a:ext uri="{FF2B5EF4-FFF2-40B4-BE49-F238E27FC236}">
                  <a16:creationId xmlns:a16="http://schemas.microsoft.com/office/drawing/2014/main" id="{6CDC0501-5A35-435D-8362-A6C6913A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41" name="Rectangle 66">
              <a:extLst>
                <a:ext uri="{FF2B5EF4-FFF2-40B4-BE49-F238E27FC236}">
                  <a16:creationId xmlns:a16="http://schemas.microsoft.com/office/drawing/2014/main" id="{A2045D48-B6D9-4B63-B979-03ACA25B7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42" name="Rectangle 64">
              <a:extLst>
                <a:ext uri="{FF2B5EF4-FFF2-40B4-BE49-F238E27FC236}">
                  <a16:creationId xmlns:a16="http://schemas.microsoft.com/office/drawing/2014/main" id="{A2F564A4-2610-47FB-A038-60FDC68EF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43" name="Rectangle 66">
              <a:extLst>
                <a:ext uri="{FF2B5EF4-FFF2-40B4-BE49-F238E27FC236}">
                  <a16:creationId xmlns:a16="http://schemas.microsoft.com/office/drawing/2014/main" id="{9D779382-FF65-418F-BBF8-325CE3422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44" name="Rectangle 64">
              <a:extLst>
                <a:ext uri="{FF2B5EF4-FFF2-40B4-BE49-F238E27FC236}">
                  <a16:creationId xmlns:a16="http://schemas.microsoft.com/office/drawing/2014/main" id="{F3676594-41EC-42AC-A214-FC1A110C8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45" name="Rectangle 66">
              <a:extLst>
                <a:ext uri="{FF2B5EF4-FFF2-40B4-BE49-F238E27FC236}">
                  <a16:creationId xmlns:a16="http://schemas.microsoft.com/office/drawing/2014/main" id="{29DFE25F-CE29-4FFD-BD98-4E67965F1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CC81776-087D-5459-7258-481330CC5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38" b="30738"/>
          <a:stretch/>
        </p:blipFill>
        <p:spPr>
          <a:xfrm>
            <a:off x="6950625" y="283311"/>
            <a:ext cx="4890276" cy="2950679"/>
          </a:xfrm>
          <a:prstGeom prst="rect">
            <a:avLst/>
          </a:prstGeom>
        </p:spPr>
      </p:pic>
      <p:sp>
        <p:nvSpPr>
          <p:cNvPr id="13347" name="Rectangle 13346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5"/>
            <a:ext cx="606971" cy="3624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4142F-92D6-C1C9-D6D2-AB34BE8BB377}"/>
              </a:ext>
            </a:extLst>
          </p:cNvPr>
          <p:cNvSpPr txBox="1"/>
          <p:nvPr/>
        </p:nvSpPr>
        <p:spPr>
          <a:xfrm>
            <a:off x="1166648" y="3502955"/>
            <a:ext cx="5164703" cy="3027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Solution Architect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9 years at Neudesic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14+  years experience in the mobile space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Loves to code and innovate</a:t>
            </a:r>
          </a:p>
        </p:txBody>
      </p:sp>
      <p:pic>
        <p:nvPicPr>
          <p:cNvPr id="13314" name="Picture 2" descr="Neudesic Policies &amp; Practices - Corporate Social Responsibility">
            <a:extLst>
              <a:ext uri="{FF2B5EF4-FFF2-40B4-BE49-F238E27FC236}">
                <a16:creationId xmlns:a16="http://schemas.microsoft.com/office/drawing/2014/main" id="{7A4A093E-EFDE-6348-238E-D01B3F05F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9" r="3" b="3"/>
          <a:stretch/>
        </p:blipFill>
        <p:spPr bwMode="auto">
          <a:xfrm>
            <a:off x="6950625" y="3562537"/>
            <a:ext cx="4890276" cy="29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19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4162-126D-20C3-23BF-79275DC6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 Clip Code tracking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2445F-E270-6C40-B22D-B7DC1F5D8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sz="2800" dirty="0"/>
              <a:t>Support was added with ARKit 4</a:t>
            </a:r>
          </a:p>
          <a:p>
            <a:r>
              <a:rPr lang="en-US" sz="2800" dirty="0"/>
              <a:t>Only supported by Apple Neural Engine devices</a:t>
            </a:r>
          </a:p>
          <a:p>
            <a:r>
              <a:rPr lang="en-US" sz="2800" dirty="0"/>
              <a:t>Similar to a QR Code</a:t>
            </a:r>
          </a:p>
          <a:p>
            <a:r>
              <a:rPr lang="en-US" sz="2800" dirty="0"/>
              <a:t>App Clip has an URL that just needs to be decoded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4" name="Picture 2" descr="Illustration of a device pointed at a virtual plant. A seed packet rests on a real-world table, and the virtual plant rises up from the seed packaging.">
            <a:extLst>
              <a:ext uri="{FF2B5EF4-FFF2-40B4-BE49-F238E27FC236}">
                <a16:creationId xmlns:a16="http://schemas.microsoft.com/office/drawing/2014/main" id="{A5221BAB-5E41-2957-774D-7C3679EA8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745"/>
          <a:stretch/>
        </p:blipFill>
        <p:spPr bwMode="auto">
          <a:xfrm>
            <a:off x="6277885" y="779939"/>
            <a:ext cx="5007157" cy="499202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57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8301-4A90-9C3F-C860-8B3C0369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App Clip Code: sample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42897-5567-6E99-2625-D2E54C51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2" y="1477898"/>
            <a:ext cx="9924175" cy="1362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967703-7D2C-BB43-52CA-8A077DA6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8" y="2803461"/>
            <a:ext cx="9834528" cy="1140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2BB47-AFC0-C429-BA1E-7E128A94F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27" y="3943695"/>
            <a:ext cx="7248496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18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A47E-E571-1BD5-EA62-B91763F1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68EF7-1514-15CA-58C2-AA1AB7059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2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D164-F123-7F0F-E136-31C92353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 4: Vision &amp; ARKit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081B2-D9EA-9107-5ADC-A62145FC1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5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E36F-AA04-0327-8486-8669198D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2164-6990-6FE3-CABC-6ACE6CEF5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Why Augmented Reality ? </a:t>
            </a:r>
          </a:p>
          <a:p>
            <a:r>
              <a:rPr lang="en-US" dirty="0"/>
              <a:t>RealityKit &amp; SceneKit</a:t>
            </a:r>
          </a:p>
          <a:p>
            <a:r>
              <a:rPr lang="en-US" dirty="0"/>
              <a:t>Coordinate System</a:t>
            </a:r>
          </a:p>
          <a:p>
            <a:r>
              <a:rPr lang="en-US" dirty="0"/>
              <a:t>Matrix Transforms</a:t>
            </a:r>
          </a:p>
          <a:p>
            <a:r>
              <a:rPr lang="en-US" dirty="0"/>
              <a:t>Demo 1: Getting Started</a:t>
            </a:r>
          </a:p>
          <a:p>
            <a:r>
              <a:rPr lang="en-US" dirty="0"/>
              <a:t>AnchorEntity</a:t>
            </a:r>
          </a:p>
          <a:p>
            <a:r>
              <a:rPr lang="en-US" dirty="0"/>
              <a:t>Demo 2: Some new features</a:t>
            </a:r>
          </a:p>
          <a:p>
            <a:r>
              <a:rPr lang="en-US" dirty="0"/>
              <a:t>4K video</a:t>
            </a:r>
          </a:p>
          <a:p>
            <a:r>
              <a:rPr lang="en-US" dirty="0"/>
              <a:t>Ray casting</a:t>
            </a:r>
          </a:p>
          <a:p>
            <a:r>
              <a:rPr lang="en-US" dirty="0"/>
              <a:t>Demo 3: Occlusion &amp; Transforms</a:t>
            </a:r>
          </a:p>
          <a:p>
            <a:r>
              <a:rPr lang="en-US" dirty="0"/>
              <a:t>App Clips</a:t>
            </a:r>
          </a:p>
        </p:txBody>
      </p:sp>
    </p:spTree>
    <p:extLst>
      <p:ext uri="{BB962C8B-B14F-4D97-AF65-F5344CB8AC3E}">
        <p14:creationId xmlns:p14="http://schemas.microsoft.com/office/powerpoint/2010/main" val="287483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20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DDB7355E-FC84-3C39-2372-55CAD2365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86" r="1556" b="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50" name="Rectangle 2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D4B5C-03FB-7777-C38F-E50FFA6A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Augmented Reality ? </a:t>
            </a:r>
          </a:p>
        </p:txBody>
      </p:sp>
      <p:sp>
        <p:nvSpPr>
          <p:cNvPr id="51" name="Rectangle 2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8AB2-3A6A-C278-82A5-9007A8D8F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Growth in market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Market Research Future (MRFR) asserts that the global augmented reality market is estimated to reach USD 461.25 BN by 2030</a:t>
            </a:r>
          </a:p>
          <a:p>
            <a:r>
              <a:rPr lang="en-US" sz="1800" dirty="0">
                <a:solidFill>
                  <a:schemeClr val="bg1"/>
                </a:solidFill>
              </a:rPr>
              <a:t>Evolving 3D space</a:t>
            </a:r>
          </a:p>
          <a:p>
            <a:r>
              <a:rPr lang="en-US" sz="1800" dirty="0">
                <a:solidFill>
                  <a:schemeClr val="bg1"/>
                </a:solidFill>
              </a:rPr>
              <a:t>AR Glasses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7B78-64B2-6373-B4C6-9C3A9CCE5182}"/>
              </a:ext>
            </a:extLst>
          </p:cNvPr>
          <p:cNvSpPr txBox="1"/>
          <p:nvPr/>
        </p:nvSpPr>
        <p:spPr>
          <a:xfrm>
            <a:off x="9751909" y="6657943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 tooltip="https://technofaq.org/posts/2017/06/4-mind-blowing-things-you-can-do-with-augmented-realit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3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17E5-30B4-8251-A6F7-0E7E913F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ARKit &amp; SceneKit</a:t>
            </a:r>
          </a:p>
        </p:txBody>
      </p:sp>
      <p:pic>
        <p:nvPicPr>
          <p:cNvPr id="3074" name="Picture 2" descr="enter image description here">
            <a:extLst>
              <a:ext uri="{FF2B5EF4-FFF2-40B4-BE49-F238E27FC236}">
                <a16:creationId xmlns:a16="http://schemas.microsoft.com/office/drawing/2014/main" id="{85945786-31C5-FD6E-1552-9750CBC28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1493903"/>
            <a:ext cx="9997943" cy="499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4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C49E-EBC1-8854-620B-0B90E3E8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ARKit &amp; RealityKit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8CC080B-B248-3F72-C162-00CF1EB0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08" y="1366183"/>
            <a:ext cx="10253383" cy="512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7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2E50C8A0-614E-E38E-94B2-9473D83C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08" y="780154"/>
            <a:ext cx="10595384" cy="529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938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FEBAB0-B09A-3A17-EDAF-18EB4CCC69EE}"/>
              </a:ext>
            </a:extLst>
          </p:cNvPr>
          <p:cNvSpPr/>
          <p:nvPr/>
        </p:nvSpPr>
        <p:spPr>
          <a:xfrm>
            <a:off x="7046259" y="469246"/>
            <a:ext cx="1461247" cy="33175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7432D-52E9-4C85-2289-26028CA8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9" y="579624"/>
            <a:ext cx="8488671" cy="547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97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RConfiguration.WorldAlignment.gravity | Apple Developer ...">
            <a:extLst>
              <a:ext uri="{FF2B5EF4-FFF2-40B4-BE49-F238E27FC236}">
                <a16:creationId xmlns:a16="http://schemas.microsoft.com/office/drawing/2014/main" id="{901FDC3E-2387-1751-4C5F-76AD0AD0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765" y="569259"/>
            <a:ext cx="4982040" cy="571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EF58E6-8E19-442D-936A-E16CF9CC7DA6}"/>
              </a:ext>
            </a:extLst>
          </p:cNvPr>
          <p:cNvSpPr/>
          <p:nvPr/>
        </p:nvSpPr>
        <p:spPr>
          <a:xfrm>
            <a:off x="941135" y="-15697"/>
            <a:ext cx="1889760" cy="6889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ARKit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1698996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8409</TotalTime>
  <Words>307</Words>
  <Application>Microsoft Macintosh PowerPoint</Application>
  <PresentationFormat>Widescreen</PresentationFormat>
  <Paragraphs>84</Paragraphs>
  <Slides>23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Graphik Meetup</vt:lpstr>
      <vt:lpstr>inherit</vt:lpstr>
      <vt:lpstr>Menlo</vt:lpstr>
      <vt:lpstr>Office Theme</vt:lpstr>
      <vt:lpstr>Developing Augmented Reality Experiences with ARKit 6</vt:lpstr>
      <vt:lpstr>PowerPoint Presentation</vt:lpstr>
      <vt:lpstr>Table of contents</vt:lpstr>
      <vt:lpstr>Why Augmented Reality ? </vt:lpstr>
      <vt:lpstr>ARKit &amp; SceneKit</vt:lpstr>
      <vt:lpstr>ARKit &amp; RealityKit</vt:lpstr>
      <vt:lpstr>PowerPoint Presentation</vt:lpstr>
      <vt:lpstr>PowerPoint Presentation</vt:lpstr>
      <vt:lpstr>PowerPoint Presentation</vt:lpstr>
      <vt:lpstr>Transforms – Translate, Rotate, Scale</vt:lpstr>
      <vt:lpstr>PowerPoint Presentation</vt:lpstr>
      <vt:lpstr>Demo 1 : Getting Started</vt:lpstr>
      <vt:lpstr>PowerPoint Presentation</vt:lpstr>
      <vt:lpstr>AnchorEntity</vt:lpstr>
      <vt:lpstr>Demo 2: Some new features</vt:lpstr>
      <vt:lpstr>PowerPoint Presentation</vt:lpstr>
      <vt:lpstr>PowerPoint Presentation</vt:lpstr>
      <vt:lpstr>Demo 3: Occlusion &amp; Transforms</vt:lpstr>
      <vt:lpstr>Occlusion</vt:lpstr>
      <vt:lpstr>App Clip Code tracking</vt:lpstr>
      <vt:lpstr>App Clip Code: sample</vt:lpstr>
      <vt:lpstr>Q &amp; A</vt:lpstr>
      <vt:lpstr>Demo 4: Vision &amp; ARKit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Augmented Reality Experiences with ARKit 6</dc:title>
  <dc:creator>Robert Al Malak</dc:creator>
  <cp:lastModifiedBy>Robert Al Malak</cp:lastModifiedBy>
  <cp:revision>24</cp:revision>
  <dcterms:created xsi:type="dcterms:W3CDTF">2022-10-20T04:38:27Z</dcterms:created>
  <dcterms:modified xsi:type="dcterms:W3CDTF">2022-10-26T00:48:16Z</dcterms:modified>
</cp:coreProperties>
</file>